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E266-266C-4ACE-8B30-FE791D08D5B3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DADA-7E43-431B-8AC2-AEDB517B3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E266-266C-4ACE-8B30-FE791D08D5B3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DADA-7E43-431B-8AC2-AEDB517B3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E266-266C-4ACE-8B30-FE791D08D5B3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DADA-7E43-431B-8AC2-AEDB517B3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E266-266C-4ACE-8B30-FE791D08D5B3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DADA-7E43-431B-8AC2-AEDB517B3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E266-266C-4ACE-8B30-FE791D08D5B3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DADA-7E43-431B-8AC2-AEDB517B3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E266-266C-4ACE-8B30-FE791D08D5B3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DADA-7E43-431B-8AC2-AEDB517B3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E266-266C-4ACE-8B30-FE791D08D5B3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DADA-7E43-431B-8AC2-AEDB517B3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E266-266C-4ACE-8B30-FE791D08D5B3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DADA-7E43-431B-8AC2-AEDB517B3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E266-266C-4ACE-8B30-FE791D08D5B3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DADA-7E43-431B-8AC2-AEDB517B3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E266-266C-4ACE-8B30-FE791D08D5B3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DADA-7E43-431B-8AC2-AEDB517B3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E266-266C-4ACE-8B30-FE791D08D5B3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DADA-7E43-431B-8AC2-AEDB517B3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3E266-266C-4ACE-8B30-FE791D08D5B3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EDADA-7E43-431B-8AC2-AEDB517B36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ru.wikipedia.org/wiki/%D0%A1%D0%BE%D0%BF%D0%BE%D0%BB%D0%B8%D0%BC%D0%B5%D1%80" TargetMode="External"/><Relationship Id="rId7" Type="http://schemas.openxmlformats.org/officeDocument/2006/relationships/hyperlink" Target="http://ru.wikipedia.org/wiki/%D0%A4%D0%B0%D0%B9%D0%BB:ABS_resin_formula_ru.png" TargetMode="External"/><Relationship Id="rId12" Type="http://schemas.openxmlformats.org/officeDocument/2006/relationships/image" Target="../media/image4.png"/><Relationship Id="rId2" Type="http://schemas.openxmlformats.org/officeDocument/2006/relationships/hyperlink" Target="http://ru.wikipedia.org/wiki/%D0%A1%D0%BC%D0%BE%D0%BB%D0%B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A1%D1%82%D0%B8%D1%80%D0%BE%D0%BB_(%D1%83%D0%B3%D0%BB%D0%B5%D0%B2%D0%BE%D0%B4%D0%BE%D1%80%D0%BE%D0%B4)" TargetMode="External"/><Relationship Id="rId11" Type="http://schemas.openxmlformats.org/officeDocument/2006/relationships/hyperlink" Target="http://ru.wikipedia.org/wiki/%D0%A4%D0%B0%D0%B9%D0%BB:Plastic-recyc-abs.svg" TargetMode="External"/><Relationship Id="rId5" Type="http://schemas.openxmlformats.org/officeDocument/2006/relationships/hyperlink" Target="http://ru.wikipedia.org/wiki/%D0%91%D1%83%D1%82%D0%B0%D0%B4%D0%B8%D0%B5%D0%BD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://ru.wikipedia.org/wiki/%D0%90%D0%BA%D1%80%D0%B8%D0%BB%D0%BE%D0%BD%D0%B8%D1%82%D1%80%D0%B8%D0%BB" TargetMode="External"/><Relationship Id="rId9" Type="http://schemas.openxmlformats.org/officeDocument/2006/relationships/hyperlink" Target="http://ru.wikipedia.org/wiki/%D0%A4%D0%B0%D0%B9%D0%BB:ABS_grains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3%D0%BF%D1%80%D1%83%D0%B3%D0%BE%D1%81%D1%82%D1%8C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ru.wikipedia.org/wiki/%D0%A3%D0%B4%D0%B0%D1%80%D0%BE%D0%BF%D1%80%D0%BE%D1%87%D0%BD%D0%BE%D1%81%D1%82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2%D0%B5%D0%BC%D0%BF%D0%B5%D1%80%D0%B0%D1%82%D1%83%D1%80%D0%B0" TargetMode="External"/><Relationship Id="rId5" Type="http://schemas.openxmlformats.org/officeDocument/2006/relationships/hyperlink" Target="http://ru.wikipedia.org/wiki/%D0%A2%D0%B5%D0%BF%D0%BB%D0%BE%D1%81%D1%82%D0%BE%D0%B9%D0%BA%D0%BE%D1%81%D1%82%D1%8C" TargetMode="External"/><Relationship Id="rId4" Type="http://schemas.openxmlformats.org/officeDocument/2006/relationships/hyperlink" Target="http://ru.wikipedia.org/wiki/%D0%A9%D0%B5%D0%BB%D0%BE%D1%87%D0%B8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1%80%D0%B8%D0%BD%D1%82%D0%B5%D1%80" TargetMode="External"/><Relationship Id="rId13" Type="http://schemas.openxmlformats.org/officeDocument/2006/relationships/hyperlink" Target="http://ru.wikipedia.org/wiki/%D0%9F%D0%BE%D0%BB%D0%B8%D0%BA%D0%B0%D1%80%D0%B1%D0%BE%D0%BD%D0%B0%D1%82" TargetMode="External"/><Relationship Id="rId3" Type="http://schemas.openxmlformats.org/officeDocument/2006/relationships/hyperlink" Target="http://ru.wikipedia.org/wiki/%D0%A0%D0%B0%D0%B4%D0%B8%D0%B0%D1%82%D0%BE%D1%80" TargetMode="External"/><Relationship Id="rId7" Type="http://schemas.openxmlformats.org/officeDocument/2006/relationships/hyperlink" Target="http://ru.wikipedia.org/wiki/%D0%9C%D0%BE%D0%BD%D0%B8%D1%82%D0%BE%D1%80_(%D1%83%D1%81%D1%82%D1%80%D0%BE%D0%B9%D1%81%D1%82%D0%B2%D0%BE)" TargetMode="External"/><Relationship Id="rId12" Type="http://schemas.openxmlformats.org/officeDocument/2006/relationships/hyperlink" Target="http://ru.wikipedia.org/wiki/%D0%9F%D0%BE%D0%BB%D0%B8%D1%81%D1%82%D0%B8%D1%80%D0%BE%D0%BB" TargetMode="External"/><Relationship Id="rId2" Type="http://schemas.openxmlformats.org/officeDocument/2006/relationships/hyperlink" Target="http://ru.wikipedia.org/wiki/%D0%90%D0%B2%D1%82%D0%BE%D0%BC%D0%BE%D0%B1%D0%B8%D0%BB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A%D0%BE%D0%BC%D0%BF%D1%8C%D1%8E%D1%82%D0%B5%D1%80" TargetMode="External"/><Relationship Id="rId11" Type="http://schemas.openxmlformats.org/officeDocument/2006/relationships/hyperlink" Target="http://ru.wikipedia.org/wiki/%D0%9F%D0%92%D0%A5" TargetMode="External"/><Relationship Id="rId5" Type="http://schemas.openxmlformats.org/officeDocument/2006/relationships/hyperlink" Target="http://ru.wikipedia.org/wiki/%D0%A2%D0%B5%D0%BB%D0%B5%D1%84%D0%BE%D0%BD" TargetMode="External"/><Relationship Id="rId15" Type="http://schemas.openxmlformats.org/officeDocument/2006/relationships/image" Target="../media/image7.jpeg"/><Relationship Id="rId10" Type="http://schemas.openxmlformats.org/officeDocument/2006/relationships/hyperlink" Target="http://ru.wikipedia.org/wiki/%D0%A7%D0%B5%D0%BC%D0%BE%D0%B4%D0%B0%D0%BD" TargetMode="External"/><Relationship Id="rId4" Type="http://schemas.openxmlformats.org/officeDocument/2006/relationships/hyperlink" Target="http://ru.wikipedia.org/wiki/%D0%9F%D1%8B%D0%BB%D0%B5%D1%81%D0%BE%D1%81" TargetMode="External"/><Relationship Id="rId9" Type="http://schemas.openxmlformats.org/officeDocument/2006/relationships/hyperlink" Target="http://ru.wikipedia.org/wiki/%D0%9A%D0%B0%D0%BB%D1%8C%D0%BA%D1%83%D0%BB%D1%8F%D1%82%D0%BE%D1%80" TargetMode="External"/><Relationship Id="rId14" Type="http://schemas.openxmlformats.org/officeDocument/2006/relationships/hyperlink" Target="http://ru.wikipedia.org/wiki/%D0%A4%D0%B0%D0%B9%D0%BB:Smartcard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0%D1%8B%D0%BD%D0%BE%D0%B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A8%D0%90" TargetMode="External"/><Relationship Id="rId2" Type="http://schemas.openxmlformats.org/officeDocument/2006/relationships/hyperlink" Target="http://ru.wikipedia.org/wiki/%D0%93%D0%B5%D0%BE%D0%B3%D1%80%D0%B0%D1%84%D0%B8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F%D0%BE%D0%BB%D0%B8%D1%81%D1%82%D0%B8%D1%80%D0%BE%D0%BB" TargetMode="External"/><Relationship Id="rId4" Type="http://schemas.openxmlformats.org/officeDocument/2006/relationships/hyperlink" Target="http://ru.wikipedia.org/wiki/%D0%90%D0%B7%D0%B8%D1%8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ompamid.ru/rus/poli_props.php" TargetMode="External"/><Relationship Id="rId3" Type="http://schemas.openxmlformats.org/officeDocument/2006/relationships/hyperlink" Target="http://www.kompamid.ru/material_type.php?binn_rubrik_pl_catelems1=324" TargetMode="External"/><Relationship Id="rId7" Type="http://schemas.openxmlformats.org/officeDocument/2006/relationships/hyperlink" Target="http://www.kompamid.ru/material_type.php?binn_rubrik_pl_catelems1=300" TargetMode="External"/><Relationship Id="rId2" Type="http://schemas.openxmlformats.org/officeDocument/2006/relationships/hyperlink" Target="http://www.kompamid.ru/rus/poli_methods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ompamid.ru/material_type.php?binn_rubrik_pl_catelems1=208" TargetMode="External"/><Relationship Id="rId5" Type="http://schemas.openxmlformats.org/officeDocument/2006/relationships/hyperlink" Target="http://www.kompamid.ru/material_type.php?binn_rubrik_pl_catelems1=283" TargetMode="External"/><Relationship Id="rId4" Type="http://schemas.openxmlformats.org/officeDocument/2006/relationships/hyperlink" Target="http://www.kompamid.ru/material_type.php?binn_rubrik_pl_catelems1=29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mpamid.ru/material_type.php?binn_rubrik_pl_catelems1=215" TargetMode="External"/><Relationship Id="rId2" Type="http://schemas.openxmlformats.org/officeDocument/2006/relationships/hyperlink" Target="http://www.kompamid.ru/rus/poli_methods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hyperlink" Target="http://www.kompamid.ru/rus/poli_utiliz.php" TargetMode="External"/><Relationship Id="rId4" Type="http://schemas.openxmlformats.org/officeDocument/2006/relationships/hyperlink" Target="http://www.kompamid.ru/material_type.php?binn_rubrik_pl_catelems1=29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6912768" cy="6336704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</a:rPr>
              <a:t>АБС-пластик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err="1" smtClean="0">
                <a:solidFill>
                  <a:schemeClr val="tx1"/>
                </a:solidFill>
              </a:rPr>
              <a:t>Акрилонитрилбутадиенстирол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</a:rPr>
              <a:t>АБС-пластик</a:t>
            </a:r>
            <a:r>
              <a:rPr lang="ru-RU" dirty="0" smtClean="0">
                <a:solidFill>
                  <a:schemeClr val="tx1"/>
                </a:solidFill>
              </a:rPr>
              <a:t> — </a:t>
            </a:r>
            <a:r>
              <a:rPr lang="ru-RU" dirty="0" err="1" smtClean="0">
                <a:solidFill>
                  <a:schemeClr val="tx1"/>
                </a:solidFill>
              </a:rPr>
              <a:t>ударопрочная</a:t>
            </a:r>
            <a:r>
              <a:rPr lang="ru-RU" dirty="0" smtClean="0">
                <a:solidFill>
                  <a:schemeClr val="tx1"/>
                </a:solidFill>
              </a:rPr>
              <a:t> техническая термопластическая </a:t>
            </a:r>
            <a:r>
              <a:rPr lang="ru-RU" dirty="0" smtClean="0">
                <a:solidFill>
                  <a:schemeClr val="tx1"/>
                </a:solidFill>
                <a:hlinkClick r:id="rId2" tooltip="Смола"/>
              </a:rPr>
              <a:t>смола</a:t>
            </a:r>
            <a:r>
              <a:rPr lang="ru-RU" dirty="0" smtClean="0">
                <a:solidFill>
                  <a:schemeClr val="tx1"/>
                </a:solidFill>
              </a:rPr>
              <a:t> на основе </a:t>
            </a:r>
            <a:r>
              <a:rPr lang="ru-RU" dirty="0" smtClean="0">
                <a:solidFill>
                  <a:schemeClr val="tx1"/>
                </a:solidFill>
                <a:hlinkClick r:id="rId3" tooltip="Сополимер"/>
              </a:rPr>
              <a:t>сополимера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  <a:hlinkClick r:id="rId4" tooltip="Акрилонитрил"/>
              </a:rPr>
              <a:t>акрилонитрила</a:t>
            </a:r>
            <a:r>
              <a:rPr lang="ru-RU" dirty="0" smtClean="0">
                <a:solidFill>
                  <a:schemeClr val="tx1"/>
                </a:solidFill>
              </a:rPr>
              <a:t> с </a:t>
            </a:r>
            <a:r>
              <a:rPr lang="ru-RU" dirty="0" smtClean="0">
                <a:solidFill>
                  <a:schemeClr val="tx1"/>
                </a:solidFill>
                <a:hlinkClick r:id="rId5" tooltip="Бутадиен"/>
              </a:rPr>
              <a:t>бутадиеном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smtClean="0">
                <a:solidFill>
                  <a:schemeClr val="tx1"/>
                </a:solidFill>
                <a:hlinkClick r:id="rId6" tooltip="Стирол (углеводород)"/>
              </a:rPr>
              <a:t>стиролом</a:t>
            </a:r>
            <a:r>
              <a:rPr lang="ru-RU" dirty="0" smtClean="0">
                <a:solidFill>
                  <a:schemeClr val="tx1"/>
                </a:solidFill>
              </a:rPr>
              <a:t> (название пластика образовано из начальных букв наименований мономеров).</a:t>
            </a:r>
          </a:p>
          <a:p>
            <a:endParaRPr lang="ru-RU" dirty="0"/>
          </a:p>
        </p:txBody>
      </p:sp>
      <p:pic>
        <p:nvPicPr>
          <p:cNvPr id="4" name="Рисунок 3" descr="АБС-пластик: химическая формула">
            <a:hlinkClick r:id="rId7" tooltip="&quot;АБС-пластик: химическая формула&quot;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9000" y="188640"/>
            <a:ext cx="19050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АБС-пластик: вид молекулы">
            <a:hlinkClick r:id="rId9" tooltip="&quot;АБС-пластик: вид молекулы&quot;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84168" y="4221088"/>
            <a:ext cx="3059832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Международный знак вторичной переработки для АБС">
            <a:hlinkClick r:id="rId11" tooltip="&quot;Международный знак вторичной переработки для АБС&quot;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07504" y="4077072"/>
            <a:ext cx="187220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/>
          <a:lstStyle/>
          <a:p>
            <a:r>
              <a:rPr lang="ru-RU" dirty="0"/>
              <a:t>Производство </a:t>
            </a:r>
            <a:r>
              <a:rPr lang="ru-RU" dirty="0" err="1"/>
              <a:t>АБС-пластика</a:t>
            </a:r>
            <a:r>
              <a:rPr lang="ru-RU" dirty="0"/>
              <a:t> чаще организуют в периодическом режиме, реже в непрерывном. Основным промышленным способом проведения привитой </a:t>
            </a:r>
            <a:r>
              <a:rPr lang="ru-RU" dirty="0" err="1"/>
              <a:t>сополимеризации</a:t>
            </a:r>
            <a:r>
              <a:rPr lang="ru-RU" dirty="0"/>
              <a:t> является эмульсионная полимеризация (периодический и непрерывный процессы). Блочный до неполной конверсии мономеров в непрерывном режиме и блочно-суспензионный способы полимеризации являются вторыми по значению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85000" lnSpcReduction="20000"/>
          </a:bodyPr>
          <a:lstStyle/>
          <a:p>
            <a:r>
              <a:rPr lang="kk-KZ" b="1" dirty="0" smtClean="0"/>
              <a:t>Эмульсионная полимеризация</a:t>
            </a:r>
            <a:endParaRPr lang="en-US" b="1" dirty="0" smtClean="0"/>
          </a:p>
          <a:p>
            <a:r>
              <a:rPr lang="ru-RU" dirty="0" smtClean="0"/>
              <a:t>Особенностью </a:t>
            </a:r>
            <a:r>
              <a:rPr lang="ru-RU" dirty="0"/>
              <a:t>механизма эмульсионной полимеризации как на стадии получения каучукового латекса, так и на стадии привитой </a:t>
            </a:r>
            <a:r>
              <a:rPr lang="ru-RU" dirty="0" err="1"/>
              <a:t>сополимеризации</a:t>
            </a:r>
            <a:r>
              <a:rPr lang="ru-RU" dirty="0"/>
              <a:t> является образование морфологических структур типа "ядро-оболочка". Установлено, что мономер внутри </a:t>
            </a:r>
            <a:r>
              <a:rPr lang="ru-RU" dirty="0" err="1"/>
              <a:t>полимерно-мономерной</a:t>
            </a:r>
            <a:r>
              <a:rPr lang="ru-RU" dirty="0"/>
              <a:t> частицы распределяется неравномерно, концентрируясь у поверхности, а полимер по причине снижения конфигурационной энтропии макромолекул у поверхности частицы стремится к центру частицы. В результате прививки образуются частицы </a:t>
            </a:r>
            <a:r>
              <a:rPr lang="ru-RU" dirty="0" err="1"/>
              <a:t>АБС-пластика</a:t>
            </a:r>
            <a:r>
              <a:rPr lang="ru-RU" dirty="0"/>
              <a:t>, состоящие из </a:t>
            </a:r>
            <a:r>
              <a:rPr lang="ru-RU" dirty="0" err="1"/>
              <a:t>эластомерного</a:t>
            </a:r>
            <a:r>
              <a:rPr lang="ru-RU" dirty="0"/>
              <a:t> ядра диаметром около 0,5 мкм, окруженного оболочкой сополимера толщиной 0,1 мкм. Небольшая часть сополимера образует инклюзии внутри эластомера.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Непрерывное производство </a:t>
            </a:r>
            <a:r>
              <a:rPr lang="ru-RU" dirty="0" err="1"/>
              <a:t>АБС-пластика</a:t>
            </a:r>
            <a:r>
              <a:rPr lang="ru-RU" dirty="0"/>
              <a:t> эмульсионной привитой </a:t>
            </a:r>
            <a:r>
              <a:rPr lang="ru-RU" dirty="0" err="1"/>
              <a:t>сополимеризацией</a:t>
            </a:r>
            <a:r>
              <a:rPr lang="ru-RU" dirty="0"/>
              <a:t> включает десять технологических стадий: I - подготовка сырья, II - получение латекса (полимеризация бутадиена или </a:t>
            </a:r>
            <a:r>
              <a:rPr lang="ru-RU" dirty="0" err="1"/>
              <a:t>сополимеризация</a:t>
            </a:r>
            <a:r>
              <a:rPr lang="ru-RU" dirty="0"/>
              <a:t> бутадиена со стиролом или акрилонитрилом), III - отделение </a:t>
            </a:r>
            <a:r>
              <a:rPr lang="ru-RU" dirty="0" err="1"/>
              <a:t>непрореагировавшего</a:t>
            </a:r>
            <a:r>
              <a:rPr lang="ru-RU" dirty="0"/>
              <a:t> бутадиена и других </a:t>
            </a:r>
            <a:r>
              <a:rPr lang="ru-RU" dirty="0" err="1"/>
              <a:t>сомеров</a:t>
            </a:r>
            <a:r>
              <a:rPr lang="ru-RU" dirty="0"/>
              <a:t>, IV - смешение латекса с </a:t>
            </a:r>
            <a:r>
              <a:rPr lang="ru-RU" dirty="0" err="1"/>
              <a:t>сомономерами</a:t>
            </a:r>
            <a:r>
              <a:rPr lang="ru-RU" dirty="0"/>
              <a:t>, V - привитая </a:t>
            </a:r>
            <a:r>
              <a:rPr lang="ru-RU" dirty="0" err="1"/>
              <a:t>сополимеризация</a:t>
            </a:r>
            <a:r>
              <a:rPr lang="ru-RU" dirty="0"/>
              <a:t> каучука с </a:t>
            </a:r>
            <a:r>
              <a:rPr lang="ru-RU" dirty="0" err="1"/>
              <a:t>сомономерами</a:t>
            </a:r>
            <a:r>
              <a:rPr lang="ru-RU" dirty="0"/>
              <a:t>, VI - отгонка </a:t>
            </a:r>
            <a:r>
              <a:rPr lang="ru-RU" dirty="0" err="1"/>
              <a:t>непрореагировавших</a:t>
            </a:r>
            <a:r>
              <a:rPr lang="ru-RU" dirty="0"/>
              <a:t> мономеров, VII - коагуляция латекса и выделение (осаждение) полимера, VIII - промывка полимера, IX - сушка и таблетирование порошка, X - грануляция и упаковка таблеток.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xtbmc0608.narod.ru/tpm/tpm2/img/3622a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568952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/>
              <a:t>В реактор периодического действия 1 загружают водную фазу, содержащую эмульгатор (соли высших жирных кислот ряда С10-С16) и инициатор (персульфат калия), и при работающей мешалке бутадиен (при необходимости стирол или акрилонитрил, иногда для структурирования каучука вводят n-дивинилбензол) по рецептуре (в м.ч.): бутадиен - 100, вода - 200, эмульгатор – 2, инициатор - 0,5.</a:t>
            </a:r>
            <a:br>
              <a:rPr lang="ru-RU" sz="3400" dirty="0"/>
            </a:br>
            <a:r>
              <a:rPr lang="ru-RU" sz="3400" dirty="0"/>
              <a:t>Подачей пара в рубашку создают температуру 60-80 °С. При этом за счет упругости паров мономеров (температура кипения бутадиена -4,47 °С) в реакторе создают избыточное давление 0,2-0,5 МПа и ведут процесс эмульсионной полимеризации в течение 5-6 ч до образования латекса (до степени конверсии 75%). Латекс каучука подвергают </a:t>
            </a:r>
            <a:r>
              <a:rPr lang="ru-RU" sz="3400" dirty="0" err="1"/>
              <a:t>демономеризации</a:t>
            </a:r>
            <a:r>
              <a:rPr lang="ru-RU" sz="3400" dirty="0"/>
              <a:t> (отгонке </a:t>
            </a:r>
            <a:r>
              <a:rPr lang="ru-RU" sz="3400" dirty="0" err="1"/>
              <a:t>непрореагировавших</a:t>
            </a:r>
            <a:r>
              <a:rPr lang="ru-RU" sz="3400" dirty="0"/>
              <a:t> бутадиена и </a:t>
            </a:r>
            <a:r>
              <a:rPr lang="ru-RU" sz="3400" dirty="0" err="1"/>
              <a:t>сомономера</a:t>
            </a:r>
            <a:r>
              <a:rPr lang="ru-RU" sz="3400" dirty="0"/>
              <a:t>), охлаждают до 40-50 °С и сливают в сборник-хранилище 2, где вводят дополнительное количество эмульгатора (соли жирных кислот ряда С10-С16) и инициатора (K2S2O8).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Смесь латекса с добавками дозировочным насосом непрерывно подают в смеситель 3 и смешивают с непрерывным потоком поступающих сюда </a:t>
            </a:r>
            <a:r>
              <a:rPr lang="ru-RU" dirty="0" err="1"/>
              <a:t>сомономеров</a:t>
            </a:r>
            <a:r>
              <a:rPr lang="ru-RU" dirty="0"/>
              <a:t> (стирола и акрилонитрила). Исходная реакционная система непрерывно поступает в первый корпус комбинированного реактора батарейного типа 4 объемом 20-30 м3. В батарее 4 при температуре 65-80 °С и атмосферном давлении протекает непрерывный процесс </a:t>
            </a:r>
            <a:r>
              <a:rPr lang="ru-RU" dirty="0" err="1"/>
              <a:t>сополимеризации</a:t>
            </a:r>
            <a:r>
              <a:rPr lang="ru-RU" dirty="0"/>
              <a:t> стирола и акрилонитрила и прививки цепей на каучук. Степень конверсии мономеров при среднем времени пребывания в реакторе 5-6 ч достигает 96-98%. Латекс привитого сополимера из последнего корпуса реактора 4 направляют в отгонный аппарат 5, где острым паром и под вакуумом при температуре 80 °С отгоняют </a:t>
            </a:r>
            <a:r>
              <a:rPr lang="ru-RU" dirty="0" err="1"/>
              <a:t>непрореагировавшие</a:t>
            </a:r>
            <a:r>
              <a:rPr lang="ru-RU" dirty="0"/>
              <a:t> мономеры. Конденсат отгонных паров возвращают в цикл.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Демономеризованный</a:t>
            </a:r>
            <a:r>
              <a:rPr lang="ru-RU" dirty="0"/>
              <a:t> латекс подают на стадию коагуляции в аппарат 6, где при температуре 40-65 °С действием алюмокалиевых квасцов (</a:t>
            </a:r>
            <a:r>
              <a:rPr lang="ru-RU" dirty="0" err="1"/>
              <a:t>AlK</a:t>
            </a:r>
            <a:r>
              <a:rPr lang="ru-RU" dirty="0"/>
              <a:t>(SO4)2) латекс разрушают. Образующаяся при этом суспензия порошкообразного полимера через сборник 7 поступает в барабанный вакуум-фильтр непрерывного действия 8, где порошок полимера подвергается промывке и отжиму до влажности 50-60%.</a:t>
            </a:r>
            <a:br>
              <a:rPr lang="ru-RU" dirty="0"/>
            </a:br>
            <a:r>
              <a:rPr lang="ru-RU" dirty="0"/>
              <a:t>В ленточной сушилке 9 при температуре 80 °С полимер сушат потоком горячего воздуха до конечной влажности 1% и </a:t>
            </a:r>
            <a:r>
              <a:rPr lang="ru-RU" dirty="0" err="1"/>
              <a:t>таблетируют</a:t>
            </a:r>
            <a:r>
              <a:rPr lang="ru-RU" dirty="0"/>
              <a:t> валковым приспособлением. Из бункера 10 таблетки пластика направляют на смешение с красителем, другими добавками и грануляцию.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Производство </a:t>
            </a:r>
            <a:r>
              <a:rPr lang="ru-RU" dirty="0" err="1"/>
              <a:t>АБС-пластика</a:t>
            </a:r>
            <a:r>
              <a:rPr lang="ru-RU" dirty="0"/>
              <a:t> способом эмульсионной привитой </a:t>
            </a:r>
            <a:r>
              <a:rPr lang="ru-RU" dirty="0" err="1"/>
              <a:t>сополимеризации</a:t>
            </a:r>
            <a:r>
              <a:rPr lang="ru-RU" dirty="0"/>
              <a:t> характеризуется тремя основными недостатками: 1) необходимостью дорогостоящей водоподготовки и, следовательно, очистки большого количества токсичных сточных вод, 2) трудностью сушки тонкодисперсного порошка полимера и необходимостью грануляции его перед переработкой в изделия, 3) низкие диэлектрические показатели полимера (из-за присутствия электролита в процессе синтеза в эмульсии).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err="1" smtClean="0"/>
              <a:t>Сополимеризация</a:t>
            </a:r>
            <a:r>
              <a:rPr lang="ru-RU" b="1" dirty="0" smtClean="0"/>
              <a:t> в массе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Процесс производства методом полимеризации в массе включает следующие основные стадии: </a:t>
            </a:r>
          </a:p>
          <a:p>
            <a:r>
              <a:rPr lang="ru-RU" dirty="0" smtClean="0"/>
              <a:t> подготовка сырья и реагентов; </a:t>
            </a:r>
          </a:p>
          <a:p>
            <a:r>
              <a:rPr lang="ru-RU" dirty="0" smtClean="0"/>
              <a:t> полимеризация в каскаде реакторов; </a:t>
            </a:r>
          </a:p>
          <a:p>
            <a:r>
              <a:rPr lang="ru-RU" dirty="0" smtClean="0"/>
              <a:t> удаление не прореагировавших мономеров и растворителя; </a:t>
            </a:r>
          </a:p>
          <a:p>
            <a:r>
              <a:rPr lang="ru-RU" dirty="0" smtClean="0"/>
              <a:t> первичное гранулирование и компаундирование; </a:t>
            </a:r>
          </a:p>
          <a:p>
            <a:r>
              <a:rPr lang="ru-RU" dirty="0" smtClean="0"/>
              <a:t>упаковка и складирование готовых продуктов; </a:t>
            </a:r>
          </a:p>
          <a:p>
            <a:r>
              <a:rPr lang="ru-RU" dirty="0" smtClean="0"/>
              <a:t>регенерация отожженных мономеров и растворителя; </a:t>
            </a:r>
          </a:p>
          <a:p>
            <a:r>
              <a:rPr lang="ru-RU" dirty="0" smtClean="0"/>
              <a:t>стадия подготовки ВОТ и подачи его на технологические стадии.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elltec.ru/files/uploads/images/RTI/ABS-plastik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32040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 descr="http://www.mobile-review.com/sadm_files/TuffClip_black_open3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3.static.slando.com/photos/live/65/prodam-abs-plastik-v-nalichii_47639465_1_F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3048000"/>
            <a:ext cx="27622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xtbmc0608.narod.ru/tpm/tpm2/img/abs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424936" cy="4837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9512" y="5085184"/>
            <a:ext cx="89644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структуре макромолекулы привитого сополимера главная цепь представляет собой </a:t>
            </a:r>
            <a:r>
              <a:rPr lang="ru-RU" sz="2000" dirty="0" err="1"/>
              <a:t>гомополибутадиен</a:t>
            </a:r>
            <a:r>
              <a:rPr lang="ru-RU" sz="2000" dirty="0"/>
              <a:t> либо двойной сополимер бутадиена со стиролом (</a:t>
            </a:r>
            <a:r>
              <a:rPr lang="ru-RU" sz="2000" dirty="0" err="1"/>
              <a:t>бутадиенстирольный</a:t>
            </a:r>
            <a:r>
              <a:rPr lang="ru-RU" sz="2000" dirty="0"/>
              <a:t> синтетический каучук) или акрилонитрилом (нитрильный синтетический каучук), а боковые прививки - сополимеры стирола и акрилонитрила.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bixen.ru/uimg/auto-box_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64096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3794" name="Picture 2" descr="http://stroifirm.ru/uploads/posts/2010-10/1288170013_akrill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136904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tehnosila.ru/f/products/16/395326/1121764_resized25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21621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inteh.biz/upload/iblock/e68/Untitled-24-copy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0"/>
            <a:ext cx="374441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comoffice.ru/uploads/posts/2011-01/thumbs/1295007334_barnyj-stul-bc03vi-podpis-cvetov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348880"/>
            <a:ext cx="42862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 descr="http://otservice.ru/wp-content/uploads/wpsc/product_images/520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573016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Свойства</a:t>
            </a:r>
            <a:endParaRPr lang="ru-RU" dirty="0"/>
          </a:p>
          <a:p>
            <a:pPr lvl="0"/>
            <a:r>
              <a:rPr lang="ru-RU" dirty="0"/>
              <a:t>Непрозрачный (однако, есть прозрачная модификация) материал желтоватого оттенка. Окрашивается в различные цвета. </a:t>
            </a:r>
          </a:p>
          <a:p>
            <a:pPr lvl="0"/>
            <a:r>
              <a:rPr lang="ru-RU" dirty="0"/>
              <a:t>Повышенная </a:t>
            </a:r>
            <a:r>
              <a:rPr lang="ru-RU" dirty="0" err="1">
                <a:hlinkClick r:id="rId2" tooltip="Ударопрочность"/>
              </a:rPr>
              <a:t>ударопрочность</a:t>
            </a:r>
            <a:r>
              <a:rPr lang="ru-RU" dirty="0"/>
              <a:t> и </a:t>
            </a:r>
            <a:r>
              <a:rPr lang="ru-RU" dirty="0">
                <a:hlinkClick r:id="rId3" tooltip="Упругость"/>
              </a:rPr>
              <a:t>эластичность</a:t>
            </a:r>
            <a:r>
              <a:rPr lang="ru-RU" dirty="0"/>
              <a:t> </a:t>
            </a:r>
          </a:p>
          <a:p>
            <a:pPr lvl="0"/>
            <a:r>
              <a:rPr lang="ru-RU" dirty="0" err="1"/>
              <a:t>Нетоксичность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Долговечность </a:t>
            </a:r>
          </a:p>
          <a:p>
            <a:pPr lvl="0"/>
            <a:r>
              <a:rPr lang="ru-RU" dirty="0"/>
              <a:t>Стойкость к </a:t>
            </a:r>
            <a:r>
              <a:rPr lang="ru-RU" dirty="0">
                <a:hlinkClick r:id="rId4" tooltip="Щелочи"/>
              </a:rPr>
              <a:t>щелочам</a:t>
            </a:r>
            <a:r>
              <a:rPr lang="ru-RU" dirty="0"/>
              <a:t> и моющим средствам </a:t>
            </a:r>
          </a:p>
          <a:p>
            <a:pPr lvl="0"/>
            <a:r>
              <a:rPr lang="ru-RU" dirty="0"/>
              <a:t>Влагостойкость </a:t>
            </a:r>
          </a:p>
          <a:p>
            <a:pPr lvl="0"/>
            <a:r>
              <a:rPr lang="ru-RU" dirty="0" err="1"/>
              <a:t>Маслостойкость</a:t>
            </a:r>
            <a:r>
              <a:rPr lang="ru-RU" dirty="0"/>
              <a:t> </a:t>
            </a:r>
          </a:p>
          <a:p>
            <a:pPr lvl="0"/>
            <a:r>
              <a:rPr lang="ru-RU" dirty="0" err="1"/>
              <a:t>Кислотостойкость</a:t>
            </a:r>
            <a:r>
              <a:rPr lang="ru-RU" dirty="0"/>
              <a:t> </a:t>
            </a:r>
          </a:p>
          <a:p>
            <a:pPr lvl="0"/>
            <a:r>
              <a:rPr lang="ru-RU" dirty="0">
                <a:hlinkClick r:id="rId5" tooltip="Теплостойкость"/>
              </a:rPr>
              <a:t>Теплостойкость</a:t>
            </a:r>
            <a:r>
              <a:rPr lang="ru-RU" dirty="0"/>
              <a:t> 103 °C (до 113 °C у модифицированных марок) </a:t>
            </a:r>
          </a:p>
          <a:p>
            <a:pPr lvl="0"/>
            <a:r>
              <a:rPr lang="ru-RU" dirty="0"/>
              <a:t>Широкий диапазон эксплуатационных </a:t>
            </a:r>
            <a:r>
              <a:rPr lang="ru-RU" dirty="0">
                <a:hlinkClick r:id="rId6" tooltip="Температура"/>
              </a:rPr>
              <a:t>температур</a:t>
            </a:r>
            <a:r>
              <a:rPr lang="ru-RU" dirty="0"/>
              <a:t> (от −40 °C до +90 °C) </a:t>
            </a:r>
          </a:p>
          <a:p>
            <a:endParaRPr lang="ru-RU" dirty="0"/>
          </a:p>
        </p:txBody>
      </p:sp>
      <p:pic>
        <p:nvPicPr>
          <p:cNvPr id="4" name="Рисунок 3" descr="http://selltec.ru/files/uploads/images/RTI/ABS-plastik1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3356992"/>
            <a:ext cx="3203848" cy="2048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59735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Применение</a:t>
            </a:r>
            <a:endParaRPr lang="en-US" b="1" dirty="0" smtClean="0"/>
          </a:p>
          <a:p>
            <a:pPr lvl="0"/>
            <a:r>
              <a:rPr lang="ru-RU" b="1" dirty="0" smtClean="0"/>
              <a:t>Для </a:t>
            </a:r>
            <a:r>
              <a:rPr lang="ru-RU" b="1" dirty="0"/>
              <a:t>изготовления</a:t>
            </a:r>
            <a:r>
              <a:rPr lang="ru-RU" dirty="0"/>
              <a:t>: </a:t>
            </a:r>
          </a:p>
          <a:p>
            <a:pPr>
              <a:buNone/>
            </a:pPr>
            <a:r>
              <a:rPr lang="ru-RU" dirty="0"/>
              <a:t>— Крупных деталей </a:t>
            </a:r>
            <a:r>
              <a:rPr lang="ru-RU" u="sng" dirty="0">
                <a:hlinkClick r:id="rId2" tooltip="Автомобиль"/>
              </a:rPr>
              <a:t>автомобилей</a:t>
            </a:r>
            <a:r>
              <a:rPr lang="ru-RU" dirty="0"/>
              <a:t> (приборных щитков, элементов ручного управления, </a:t>
            </a:r>
            <a:r>
              <a:rPr lang="ru-RU" u="sng" dirty="0">
                <a:hlinkClick r:id="rId3" tooltip="Радиатор"/>
              </a:rPr>
              <a:t>радиаторной</a:t>
            </a:r>
            <a:r>
              <a:rPr lang="ru-RU" dirty="0"/>
              <a:t> решётки)</a:t>
            </a:r>
            <a:br>
              <a:rPr lang="ru-RU" dirty="0"/>
            </a:br>
            <a:r>
              <a:rPr lang="ru-RU" dirty="0"/>
              <a:t>— Корпусов крупной бытовой техники, радио- и телеаппаратуры, деталей электроосветительных и электронных приборов, </a:t>
            </a:r>
            <a:r>
              <a:rPr lang="ru-RU" u="sng" dirty="0">
                <a:hlinkClick r:id="rId4" tooltip="Пылесос"/>
              </a:rPr>
              <a:t>пылесосов</a:t>
            </a:r>
            <a:r>
              <a:rPr lang="ru-RU" dirty="0"/>
              <a:t>, кофеварок, пультов управления, </a:t>
            </a:r>
            <a:r>
              <a:rPr lang="ru-RU" u="sng" dirty="0">
                <a:hlinkClick r:id="rId5" tooltip="Телефон"/>
              </a:rPr>
              <a:t>телефонов</a:t>
            </a:r>
            <a:r>
              <a:rPr lang="ru-RU" dirty="0"/>
              <a:t>, </a:t>
            </a:r>
            <a:r>
              <a:rPr lang="ru-RU" dirty="0" err="1"/>
              <a:t>факсовых</a:t>
            </a:r>
            <a:r>
              <a:rPr lang="ru-RU" dirty="0"/>
              <a:t> аппаратов, </a:t>
            </a:r>
            <a:r>
              <a:rPr lang="ru-RU" u="sng" dirty="0">
                <a:hlinkClick r:id="rId6" tooltip="Компьютер"/>
              </a:rPr>
              <a:t>компьютеров</a:t>
            </a:r>
            <a:r>
              <a:rPr lang="ru-RU" dirty="0"/>
              <a:t>, </a:t>
            </a:r>
            <a:r>
              <a:rPr lang="ru-RU" u="sng" dirty="0">
                <a:hlinkClick r:id="rId7" tooltip="Монитор (устройство)"/>
              </a:rPr>
              <a:t>мониторов</a:t>
            </a:r>
            <a:r>
              <a:rPr lang="ru-RU" dirty="0"/>
              <a:t>, </a:t>
            </a:r>
            <a:r>
              <a:rPr lang="ru-RU" u="sng" dirty="0">
                <a:hlinkClick r:id="rId8" tooltip="Принтер"/>
              </a:rPr>
              <a:t>принтеров</a:t>
            </a:r>
            <a:r>
              <a:rPr lang="ru-RU" dirty="0"/>
              <a:t>, </a:t>
            </a:r>
            <a:r>
              <a:rPr lang="ru-RU" u="sng" dirty="0">
                <a:hlinkClick r:id="rId9" tooltip="Калькулятор"/>
              </a:rPr>
              <a:t>калькуляторов</a:t>
            </a:r>
            <a:r>
              <a:rPr lang="ru-RU" dirty="0"/>
              <a:t>, другой бытовой и оргтехники</a:t>
            </a:r>
            <a:br>
              <a:rPr lang="ru-RU" dirty="0"/>
            </a:br>
            <a:r>
              <a:rPr lang="ru-RU" dirty="0"/>
              <a:t>— корпусов промышленных аккумуляторов</a:t>
            </a:r>
            <a:br>
              <a:rPr lang="ru-RU" dirty="0"/>
            </a:br>
            <a:r>
              <a:rPr lang="ru-RU" dirty="0"/>
              <a:t>— Спортинвентаря, деталей оружия</a:t>
            </a:r>
            <a:br>
              <a:rPr lang="ru-RU" dirty="0"/>
            </a:br>
            <a:r>
              <a:rPr lang="ru-RU" dirty="0"/>
              <a:t>— Мебели</a:t>
            </a:r>
            <a:br>
              <a:rPr lang="ru-RU" dirty="0"/>
            </a:br>
            <a:r>
              <a:rPr lang="ru-RU" dirty="0"/>
              <a:t>— Изделий сантехники</a:t>
            </a:r>
            <a:br>
              <a:rPr lang="ru-RU" dirty="0"/>
            </a:br>
            <a:r>
              <a:rPr lang="ru-RU" dirty="0"/>
              <a:t>— Выключателей, переключателей</a:t>
            </a:r>
            <a:br>
              <a:rPr lang="ru-RU" dirty="0"/>
            </a:br>
            <a:r>
              <a:rPr lang="ru-RU" dirty="0"/>
              <a:t>— Канцелярских изделий</a:t>
            </a:r>
            <a:br>
              <a:rPr lang="ru-RU" dirty="0"/>
            </a:br>
            <a:r>
              <a:rPr lang="ru-RU" dirty="0"/>
              <a:t>— Настольных принадлежностей</a:t>
            </a:r>
            <a:br>
              <a:rPr lang="ru-RU" dirty="0"/>
            </a:br>
            <a:r>
              <a:rPr lang="ru-RU" dirty="0"/>
              <a:t>— Игрушек, детских конструкторов</a:t>
            </a:r>
            <a:br>
              <a:rPr lang="ru-RU" dirty="0"/>
            </a:br>
            <a:r>
              <a:rPr lang="ru-RU" dirty="0"/>
              <a:t>— </a:t>
            </a:r>
            <a:r>
              <a:rPr lang="ru-RU" u="sng" dirty="0">
                <a:hlinkClick r:id="rId10" tooltip="Чемодан"/>
              </a:rPr>
              <a:t>Чемоданов</a:t>
            </a:r>
            <a:r>
              <a:rPr lang="ru-RU" dirty="0"/>
              <a:t>, контейнеров</a:t>
            </a:r>
            <a:br>
              <a:rPr lang="ru-RU" dirty="0"/>
            </a:br>
            <a:r>
              <a:rPr lang="ru-RU" dirty="0"/>
              <a:t>— Деталей медицинского оборудования, медицинских принадлежностей (гамма-стерилизация)</a:t>
            </a:r>
            <a:br>
              <a:rPr lang="ru-RU" dirty="0"/>
            </a:br>
            <a:r>
              <a:rPr lang="ru-RU" dirty="0"/>
              <a:t>— Смарт-карт (см.изображение)</a:t>
            </a:r>
          </a:p>
          <a:p>
            <a:pPr lvl="0"/>
            <a:r>
              <a:rPr lang="ru-RU" b="1" dirty="0"/>
              <a:t>Добавка</a:t>
            </a:r>
            <a:r>
              <a:rPr lang="ru-RU" dirty="0"/>
              <a:t>, повышающая теплостойкость и/или улучшающий </a:t>
            </a:r>
            <a:r>
              <a:rPr lang="ru-RU" dirty="0" err="1"/>
              <a:t>перерабатываемость</a:t>
            </a:r>
            <a:r>
              <a:rPr lang="ru-RU" dirty="0"/>
              <a:t> композиций на основе </a:t>
            </a:r>
            <a:r>
              <a:rPr lang="ru-RU" dirty="0">
                <a:hlinkClick r:id="rId11" tooltip="ПВХ"/>
              </a:rPr>
              <a:t>ПВХ</a:t>
            </a:r>
            <a:r>
              <a:rPr lang="ru-RU" dirty="0"/>
              <a:t>, </a:t>
            </a:r>
            <a:r>
              <a:rPr lang="ru-RU" dirty="0" err="1"/>
              <a:t>ударопрочность</a:t>
            </a:r>
            <a:r>
              <a:rPr lang="ru-RU" dirty="0"/>
              <a:t> </a:t>
            </a:r>
            <a:r>
              <a:rPr lang="ru-RU" dirty="0">
                <a:hlinkClick r:id="rId12" tooltip="Полистирол"/>
              </a:rPr>
              <a:t>полистирола</a:t>
            </a:r>
            <a:r>
              <a:rPr lang="ru-RU" dirty="0"/>
              <a:t>, снижающая цену </a:t>
            </a:r>
            <a:r>
              <a:rPr lang="ru-RU" dirty="0">
                <a:hlinkClick r:id="rId13" tooltip="Поликарбонат"/>
              </a:rPr>
              <a:t>поликарбонатов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pic>
        <p:nvPicPr>
          <p:cNvPr id="4" name="Рисунок 3" descr="http://upload.wikimedia.org/wikipedia/commons/thumb/5/5e/Smartcard.jpg/300px-Smartcard.jpg">
            <a:hlinkClick r:id="rId14"/>
          </p:cNvPr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72200" y="3212976"/>
            <a:ext cx="27718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697963" y="5301208"/>
            <a:ext cx="1446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Смарт-карта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/>
          <a:lstStyle/>
          <a:p>
            <a:r>
              <a:rPr lang="ru-RU" b="1" dirty="0"/>
              <a:t>Мировой </a:t>
            </a:r>
            <a:r>
              <a:rPr lang="ru-RU" b="1" dirty="0">
                <a:hlinkClick r:id="rId2" tooltip="Рынок"/>
              </a:rPr>
              <a:t>рынок</a:t>
            </a:r>
            <a:r>
              <a:rPr lang="ru-RU" b="1" dirty="0"/>
              <a:t> </a:t>
            </a:r>
            <a:r>
              <a:rPr lang="ru-RU" b="1" dirty="0" err="1"/>
              <a:t>АБС-пластика</a:t>
            </a:r>
            <a:endParaRPr lang="ru-RU" dirty="0"/>
          </a:p>
          <a:p>
            <a:pPr lvl="0"/>
            <a:r>
              <a:rPr lang="ru-RU" b="1" dirty="0"/>
              <a:t>Динамика и объём мощности</a:t>
            </a:r>
            <a:r>
              <a:rPr lang="ru-RU" dirty="0"/>
              <a:t> </a:t>
            </a:r>
          </a:p>
          <a:p>
            <a:r>
              <a:rPr lang="ru-RU" dirty="0"/>
              <a:t>По итогам 2006 года производственные мощности </a:t>
            </a:r>
            <a:r>
              <a:rPr lang="ru-RU" dirty="0" err="1"/>
              <a:t>АБС-пластика</a:t>
            </a:r>
            <a:r>
              <a:rPr lang="ru-RU" dirty="0"/>
              <a:t> на мировом рынке достигли 8 млн.тонн, при этом по итогам данного периода потребление находилось на уровне 72 % от возможного объёма производства. </a:t>
            </a:r>
          </a:p>
          <a:p>
            <a:r>
              <a:rPr lang="ru-RU" dirty="0"/>
              <a:t>Средний ежегодный темп роста мирового рынка </a:t>
            </a:r>
            <a:r>
              <a:rPr lang="ru-RU" dirty="0" err="1"/>
              <a:t>АБС-пластика</a:t>
            </a:r>
            <a:r>
              <a:rPr lang="ru-RU" dirty="0"/>
              <a:t> до 2010 оценён в 5,5 %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/>
          <a:lstStyle/>
          <a:p>
            <a:pPr lvl="0"/>
            <a:r>
              <a:rPr lang="ru-RU" b="1" dirty="0">
                <a:hlinkClick r:id="rId2" tooltip="География"/>
              </a:rPr>
              <a:t>География</a:t>
            </a:r>
            <a:r>
              <a:rPr lang="ru-RU" dirty="0"/>
              <a:t> </a:t>
            </a:r>
          </a:p>
          <a:p>
            <a:r>
              <a:rPr lang="ru-RU" dirty="0"/>
              <a:t>Мировое производство </a:t>
            </a:r>
            <a:r>
              <a:rPr lang="ru-RU" dirty="0" err="1"/>
              <a:t>АБС-пластика</a:t>
            </a:r>
            <a:r>
              <a:rPr lang="ru-RU" dirty="0"/>
              <a:t> до восьмидесятых годов концентрировалось в основном в </a:t>
            </a:r>
            <a:r>
              <a:rPr lang="ru-RU" dirty="0">
                <a:hlinkClick r:id="rId3" tooltip="США"/>
              </a:rPr>
              <a:t>США</a:t>
            </a:r>
            <a:r>
              <a:rPr lang="ru-RU" dirty="0"/>
              <a:t>. С середины 80-х началось смещение мирового рынка </a:t>
            </a:r>
            <a:r>
              <a:rPr lang="ru-RU" dirty="0" err="1"/>
              <a:t>АБС-пластика</a:t>
            </a:r>
            <a:r>
              <a:rPr lang="ru-RU" dirty="0"/>
              <a:t> в страны </a:t>
            </a:r>
            <a:r>
              <a:rPr lang="ru-RU" dirty="0">
                <a:hlinkClick r:id="rId4" tooltip="Азия"/>
              </a:rPr>
              <a:t>Азии</a:t>
            </a:r>
            <a:r>
              <a:rPr lang="ru-RU" dirty="0"/>
              <a:t>. </a:t>
            </a:r>
          </a:p>
          <a:p>
            <a:r>
              <a:rPr lang="ru-RU" dirty="0"/>
              <a:t>В настоящее время основными мировыми регионами потребления являются страны Азии (около 62 %), Западная Европа (17 %) и Северная Америка (17 %). В странах Юго-Восточной </a:t>
            </a:r>
            <a:r>
              <a:rPr lang="ru-RU" dirty="0">
                <a:hlinkClick r:id="rId4" tooltip="Азия"/>
              </a:rPr>
              <a:t>Азии</a:t>
            </a:r>
            <a:r>
              <a:rPr lang="ru-RU" dirty="0"/>
              <a:t> АБС во многих областях вытесняет </a:t>
            </a:r>
            <a:r>
              <a:rPr lang="ru-RU" dirty="0" err="1"/>
              <a:t>ударопрочный</a:t>
            </a:r>
            <a:r>
              <a:rPr lang="ru-RU" dirty="0"/>
              <a:t> </a:t>
            </a:r>
            <a:r>
              <a:rPr lang="ru-RU" dirty="0">
                <a:hlinkClick r:id="rId5" tooltip="Полистирол"/>
              </a:rPr>
              <a:t>Полистирол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 </a:t>
            </a:r>
            <a:endParaRPr lang="ru-RU" dirty="0"/>
          </a:p>
          <a:p>
            <a:r>
              <a:rPr lang="ru-RU" b="1" dirty="0">
                <a:hlinkClick r:id="rId2"/>
              </a:rPr>
              <a:t>Переработка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/>
              <a:t>материал перерабатываются </a:t>
            </a:r>
            <a:r>
              <a:rPr lang="ru-RU" u="sng" dirty="0">
                <a:hlinkClick r:id="rId2"/>
              </a:rPr>
              <a:t>литьем под давлением</a:t>
            </a:r>
            <a:r>
              <a:rPr lang="ru-RU" dirty="0"/>
              <a:t> и </a:t>
            </a:r>
            <a:r>
              <a:rPr lang="ru-RU" u="sng" dirty="0">
                <a:hlinkClick r:id="rId2"/>
              </a:rPr>
              <a:t>экструзией</a:t>
            </a:r>
            <a:r>
              <a:rPr lang="ru-RU" dirty="0"/>
              <a:t>.</a:t>
            </a:r>
          </a:p>
          <a:p>
            <a:r>
              <a:rPr lang="ru-RU" dirty="0"/>
              <a:t>В процессе литья специальные добавки позволяют избежать дополнительных расходов по смазке пресс-форм. Пресс-формы, разработанные под пластик АБС, можно использовать для литья таких полимеров как </a:t>
            </a:r>
            <a:r>
              <a:rPr lang="ru-RU" u="sng" dirty="0">
                <a:hlinkClick r:id="rId3"/>
              </a:rPr>
              <a:t>полиметилметакрилат</a:t>
            </a:r>
            <a:r>
              <a:rPr lang="ru-RU" dirty="0"/>
              <a:t>, </a:t>
            </a:r>
            <a:r>
              <a:rPr lang="ru-RU" u="sng" dirty="0">
                <a:hlinkClick r:id="rId4"/>
              </a:rPr>
              <a:t>поликарбонат</a:t>
            </a:r>
            <a:r>
              <a:rPr lang="ru-RU" dirty="0"/>
              <a:t>, </a:t>
            </a:r>
            <a:r>
              <a:rPr lang="ru-RU" u="sng" dirty="0">
                <a:hlinkClick r:id="rId5"/>
              </a:rPr>
              <a:t>компаунд ПК/АБС</a:t>
            </a:r>
            <a:r>
              <a:rPr lang="ru-RU" dirty="0"/>
              <a:t>,  </a:t>
            </a:r>
            <a:r>
              <a:rPr lang="ru-RU" dirty="0" err="1"/>
              <a:t>минералонаполненные</a:t>
            </a:r>
            <a:r>
              <a:rPr lang="ru-RU" dirty="0"/>
              <a:t> полиамиды (</a:t>
            </a:r>
            <a:r>
              <a:rPr lang="ru-RU" u="sng" dirty="0">
                <a:hlinkClick r:id="rId6"/>
              </a:rPr>
              <a:t>ПА6</a:t>
            </a:r>
            <a:r>
              <a:rPr lang="ru-RU" dirty="0"/>
              <a:t> и </a:t>
            </a:r>
            <a:r>
              <a:rPr lang="ru-RU" u="sng" dirty="0">
                <a:hlinkClick r:id="rId7"/>
              </a:rPr>
              <a:t>ПА66</a:t>
            </a:r>
            <a:r>
              <a:rPr lang="ru-RU" dirty="0"/>
              <a:t>), т.е. материалов, чья </a:t>
            </a:r>
            <a:r>
              <a:rPr lang="ru-RU" u="sng" dirty="0">
                <a:hlinkClick r:id="rId8"/>
              </a:rPr>
              <a:t>линейная усадка</a:t>
            </a:r>
            <a:r>
              <a:rPr lang="ru-RU" dirty="0"/>
              <a:t> находится в диапазоне 0,4-0,7%.</a:t>
            </a:r>
            <a:r>
              <a:rPr lang="ru-RU" b="1" dirty="0"/>
              <a:t>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r>
              <a:rPr lang="ru-RU" dirty="0"/>
              <a:t>Листы </a:t>
            </a:r>
            <a:r>
              <a:rPr lang="ru-RU" dirty="0" err="1"/>
              <a:t>АБС-пластика</a:t>
            </a:r>
            <a:r>
              <a:rPr lang="ru-RU" dirty="0"/>
              <a:t>, полученные экструзией, применяются для облицовки дверей и внешней облицовки в автомобилестроении, в рекламе и бытовой технике. </a:t>
            </a:r>
          </a:p>
          <a:p>
            <a:r>
              <a:rPr lang="ru-RU" dirty="0"/>
              <a:t>Многослойные листы АБС получаются его </a:t>
            </a:r>
            <a:r>
              <a:rPr lang="ru-RU" dirty="0" err="1"/>
              <a:t>со-экструзией</a:t>
            </a:r>
            <a:r>
              <a:rPr lang="ru-RU" dirty="0"/>
              <a:t> с другими материалами. Лист АБС </a:t>
            </a:r>
            <a:r>
              <a:rPr lang="ru-RU" dirty="0" err="1"/>
              <a:t>со-экструдированный</a:t>
            </a:r>
            <a:r>
              <a:rPr lang="ru-RU" dirty="0"/>
              <a:t> с </a:t>
            </a:r>
            <a:r>
              <a:rPr lang="ru-RU" u="sng" dirty="0"/>
              <a:t>ПММА</a:t>
            </a:r>
            <a:r>
              <a:rPr lang="ru-RU" dirty="0"/>
              <a:t> (следует отличать от сополимера АБС и ММА – т.н. прозрачного АБС) применяется в сантехнике для изготовления ванн, душевых кабин, умывальников.</a:t>
            </a:r>
          </a:p>
          <a:p>
            <a:endParaRPr lang="ru-RU" dirty="0"/>
          </a:p>
        </p:txBody>
      </p:sp>
      <p:pic>
        <p:nvPicPr>
          <p:cNvPr id="4" name="Рисунок 3" descr="http://msk.pulscen.ru/system/images/product/001/333/590_mediu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725144"/>
            <a:ext cx="2051721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/>
          <a:lstStyle/>
          <a:p>
            <a:r>
              <a:rPr lang="ru-RU" u="sng" dirty="0" err="1">
                <a:hlinkClick r:id="rId2"/>
              </a:rPr>
              <a:t>Экструзионные</a:t>
            </a:r>
            <a:r>
              <a:rPr lang="ru-RU" dirty="0"/>
              <a:t> и </a:t>
            </a:r>
            <a:r>
              <a:rPr lang="ru-RU" u="sng" dirty="0">
                <a:hlinkClick r:id="rId2"/>
              </a:rPr>
              <a:t>литьевые</a:t>
            </a:r>
            <a:r>
              <a:rPr lang="ru-RU" dirty="0"/>
              <a:t>  марки используются для компаундирования АБС с </a:t>
            </a:r>
            <a:r>
              <a:rPr lang="ru-RU" u="sng" dirty="0">
                <a:hlinkClick r:id="rId3"/>
              </a:rPr>
              <a:t>поливинилхлоридом</a:t>
            </a:r>
            <a:r>
              <a:rPr lang="ru-RU" dirty="0"/>
              <a:t> (ПВХ) или </a:t>
            </a:r>
            <a:r>
              <a:rPr lang="ru-RU" u="sng" dirty="0">
                <a:hlinkClick r:id="rId4"/>
              </a:rPr>
              <a:t>поликарбонатом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  <a:r>
              <a:rPr lang="ru-RU" u="sng" dirty="0" smtClean="0">
                <a:hlinkClick r:id="rId5"/>
              </a:rPr>
              <a:t>Вторичная </a:t>
            </a:r>
            <a:r>
              <a:rPr lang="ru-RU" u="sng" dirty="0">
                <a:hlinkClick r:id="rId5"/>
              </a:rPr>
              <a:t>переработка</a:t>
            </a:r>
            <a:r>
              <a:rPr lang="ru-RU" b="1" dirty="0"/>
              <a:t>:</a:t>
            </a:r>
            <a:r>
              <a:rPr lang="ru-RU" dirty="0"/>
              <a:t> можно использовать </a:t>
            </a:r>
            <a:r>
              <a:rPr lang="ru-RU" dirty="0" err="1"/>
              <a:t>рециклат</a:t>
            </a:r>
            <a:r>
              <a:rPr lang="ru-RU" dirty="0"/>
              <a:t> с  добавлением до 10-20% к первичному материалу  без изменения физико-механических свойств полимера</a:t>
            </a:r>
          </a:p>
          <a:p>
            <a:endParaRPr lang="ru-RU" dirty="0"/>
          </a:p>
        </p:txBody>
      </p:sp>
      <p:pic>
        <p:nvPicPr>
          <p:cNvPr id="4" name="Рисунок 3" descr="http://www.masterpolymer.ru/knigi/listovye-plastiki/images/abs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4267200"/>
            <a:ext cx="4267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796</Words>
  <Application>Microsoft Office PowerPoint</Application>
  <PresentationFormat>Экран (4:3)</PresentationFormat>
  <Paragraphs>51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asel</dc:creator>
  <cp:lastModifiedBy>asel</cp:lastModifiedBy>
  <cp:revision>8</cp:revision>
  <dcterms:created xsi:type="dcterms:W3CDTF">2012-04-02T07:12:57Z</dcterms:created>
  <dcterms:modified xsi:type="dcterms:W3CDTF">2012-04-02T08:44:21Z</dcterms:modified>
</cp:coreProperties>
</file>